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0" r:id="rId1"/>
  </p:sldMasterIdLst>
  <p:notesMasterIdLst>
    <p:notesMasterId r:id="rId27"/>
  </p:notesMasterIdLst>
  <p:sldIdLst>
    <p:sldId id="267" r:id="rId2"/>
    <p:sldId id="320" r:id="rId3"/>
    <p:sldId id="288" r:id="rId4"/>
    <p:sldId id="313" r:id="rId5"/>
    <p:sldId id="314" r:id="rId6"/>
    <p:sldId id="315" r:id="rId7"/>
    <p:sldId id="316" r:id="rId8"/>
    <p:sldId id="317" r:id="rId9"/>
    <p:sldId id="318" r:id="rId10"/>
    <p:sldId id="303" r:id="rId11"/>
    <p:sldId id="297" r:id="rId12"/>
    <p:sldId id="298" r:id="rId13"/>
    <p:sldId id="301" r:id="rId14"/>
    <p:sldId id="268" r:id="rId15"/>
    <p:sldId id="307" r:id="rId16"/>
    <p:sldId id="308" r:id="rId17"/>
    <p:sldId id="305" r:id="rId18"/>
    <p:sldId id="306" r:id="rId19"/>
    <p:sldId id="319" r:id="rId20"/>
    <p:sldId id="321" r:id="rId21"/>
    <p:sldId id="322" r:id="rId22"/>
    <p:sldId id="323" r:id="rId23"/>
    <p:sldId id="324" r:id="rId24"/>
    <p:sldId id="310" r:id="rId25"/>
    <p:sldId id="31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912DA-4EC2-4682-B43D-FF188D8B00B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87A1-4A0D-4640-BAF9-AF575734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6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BBAEC5-1354-4DD1-98F1-F01029AB3042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76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E58A-BB45-484C-B854-43D840007CAA}" type="slidenum">
              <a:rPr lang="ar-SA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9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2881-C154-420F-9025-F2D3789DA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455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2881-C154-420F-9025-F2D3789DA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9276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2881-C154-420F-9025-F2D3789DA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028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2881-C154-420F-9025-F2D3789DA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110143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92881-C154-420F-9025-F2D3789DA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473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7C59-998C-411A-8CF3-9CFACAEB5DD8}" type="slidenum">
              <a:rPr lang="ar-SA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46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9215-040C-4494-8E0C-46CD3BC1950E}" type="slidenum">
              <a:rPr lang="ar-SA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91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48CDA-E9EE-4946-A806-433E22CD96E8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06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457200"/>
            <a:ext cx="9550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7200" y="1676400"/>
            <a:ext cx="46736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1676400"/>
            <a:ext cx="46736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CCBCE-8EBE-4FB7-875B-754629348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412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DB9DA-2FDF-409F-855A-3D77BD772408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6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3FD-4C2E-4362-BCA9-80BDBA4AAEEC}" type="slidenum">
              <a:rPr lang="ar-SA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68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FF07282-018D-4EA8-B3D3-6F9E6ABD9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225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40BFD5E-8D96-447D-8A87-408A5F17AF9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63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7EDE-79CB-4134-9D93-29325D3BB7FC}" type="slidenum">
              <a:rPr lang="ar-SA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1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0C66-AF91-49DC-93FC-957E48B48CE0}" type="slidenum">
              <a:rPr lang="ar-SA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2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5FC9-7137-4F72-AF22-5EBA1A5B04E7}" type="slidenum">
              <a:rPr lang="ar-SA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3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75D5-9428-47AA-A513-4F9907578058}" type="slidenum">
              <a:rPr lang="ar-SA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4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5820-D66C-40D5-A308-00578B6AE076}" type="slidenum">
              <a:rPr lang="ar-SA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2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E6EF-73B3-4D95-9698-CD8B1BD8B712}" type="slidenum">
              <a:rPr lang="ar-SA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1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EB4B-09D0-4806-AE7D-9B4E9F82061A}" type="slidenum">
              <a:rPr lang="ar-SA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7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092881-C154-420F-9025-F2D3789DA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5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57" r:id="rId17"/>
    <p:sldLayoutId id="2147484059" r:id="rId18"/>
    <p:sldLayoutId id="2147484060" r:id="rId19"/>
    <p:sldLayoutId id="2147484061" r:id="rId20"/>
    <p:sldLayoutId id="2147484062" r:id="rId2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iq/url?sa=t&amp;rct=j&amp;q=&amp;esrc=s&amp;source=web&amp;cd=2&amp;cad=rja&amp;uact=8&amp;ved=0ahUKEwi1i4jjpfTPAhVKCBoKHdYBCywQFggdMAE&amp;url=http://www.hse.gov.uk/toolbox/ppe.htm&amp;usg=AFQjCNF8YXclGbnc6uAX1iqhnVQyU6wqhg&amp;bvm=bv.136593572,d.bG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hyperlink" Target="http://images.google.com/imgres?imgurl=http://www.magellans.co.uk/mitcuk/Images/ta702_dt.jpg&amp;imgrefurl=http://best-seat.hotshopping.co.uk/Other_Regions.html&amp;h=200&amp;w=163&amp;sz=10&amp;hl=en&amp;start=33&amp;tbnid=3L2Q9-BuQE3vaM:&amp;tbnh=104&amp;tbnw=85&amp;prev=/images?q%3Dlab%2Bsafety%2Bapplying%2Bcosmetics%26start%3D20%26gbv%3D2%26ndsp%3D20%26svnum%3D10%26hl%3Den%26sa%3D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gcountrytradingpost.com/Randals/images/briggs-R1-12A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www.bionovo.pl/images/neolab/image_01545.JPG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images.google.com/imgres?imgurl=http://www.rainin.com/themes/pipet_plus_operation.gif&amp;imgrefurl=http://www.rainin.com/info_pipetplus.html&amp;h=252&amp;w=240&amp;sz=18&amp;hl=en&amp;start=4&amp;tbnid=c6b5MZ1XyAfcxM:&amp;tbnh=111&amp;tbnw=106&amp;prev=/images?q%3Dpipet%26gbv%3D2%26svnum%3D10%26hl%3Den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images.google.com/imgres?imgurl=http://images.jupiterimages.com/common/detail/11/40/22764011.jpg&amp;imgrefurl=http://www.jupiterimages.com/itemDetail.aspx?itemID%3D22764011&amp;h=250&amp;w=162&amp;sz=20&amp;hl=en&amp;start=16&amp;tbnid=_b5-ICbabDnIbM:&amp;tbnh=111&amp;tbnw=72&amp;prev=/images?q%3Dsipping%2Bstraws%26gbv%3D2%26svnum%3D10%26hl%3De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google.com/imgres?imgurl=http://www.rickly.com/sai/images/GRADBEAK.JPG&amp;imgrefurl=http://www.rickly.com/sai/gradbeak.htm&amp;h=550&amp;w=467&amp;sz=125&amp;hl=en&amp;start=8&amp;tbnid=fMlUtcVZ1j86GM:&amp;tbnh=133&amp;tbnw=113&amp;prev=/images?q%3Dbeakers%26gbv%3D2%26svnum%3D10%26hl%3D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s.google.com/imgres?imgurl=http://www.sciencefair-projects.org/images-sciencefair/chemistry/chemistry15.gif&amp;imgrefurl=http://www.sciencefair-projects.org/chemistry-projects/effect-of-heat-on-chemicals.html&amp;h=396&amp;w=500&amp;sz=36&amp;hl=en&amp;start=20&amp;tbnid=8PF03qO9qweNlM:&amp;tbnh=103&amp;tbnw=130&amp;prev=/images?q%3Dheating%2Btest%2Btubes%26gbv%3D2%26svnum%3D10%26hl%3D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QetHlv4y-8" TargetMode="External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accent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64FBDD-D642-48C2-88B8-27FEE3E2A2E7}" type="slidenum">
              <a:rPr lang="en-US" altLang="en-US" sz="1400">
                <a:solidFill>
                  <a:srgbClr val="5E574E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400">
              <a:solidFill>
                <a:srgbClr val="5E574E"/>
              </a:solidFill>
              <a:latin typeface="Arial" panose="020B0604020202020204" pitchFamily="34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119648" y="849312"/>
            <a:ext cx="7772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000" b="1">
              <a:solidFill>
                <a:srgbClr val="ECF20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612332" y="24606"/>
            <a:ext cx="65532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solidFill>
                  <a:srgbClr val="ECF2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 Safety</a:t>
            </a:r>
          </a:p>
        </p:txBody>
      </p:sp>
      <p:pic>
        <p:nvPicPr>
          <p:cNvPr id="6" name="Picture 4" descr="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1516062"/>
            <a:ext cx="6139064" cy="3127375"/>
          </a:xfrm>
          <a:prstGeom prst="rect">
            <a:avLst/>
          </a:prstGeom>
          <a:noFill/>
          <a:ln/>
        </p:spPr>
      </p:pic>
      <p:sp>
        <p:nvSpPr>
          <p:cNvPr id="2" name="Rectangle 1"/>
          <p:cNvSpPr/>
          <p:nvPr/>
        </p:nvSpPr>
        <p:spPr>
          <a:xfrm>
            <a:off x="2546864" y="4817268"/>
            <a:ext cx="577126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م.م علي اسماعيل كريم </a:t>
            </a:r>
          </a:p>
          <a:p>
            <a:pPr algn="r" rtl="1"/>
            <a:r>
              <a:rPr lang="ar-IQ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ar-IQ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قسم الكيمياء    </a:t>
            </a:r>
          </a:p>
          <a:p>
            <a:pPr algn="r" rtl="1"/>
            <a:r>
              <a:rPr lang="ar-IQ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كلية التربية للعلوم الصرفة </a:t>
            </a:r>
            <a:endParaRPr lang="en-US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r" rtl="1"/>
            <a:endParaRPr lang="ar-AE" alt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26" name="Picture 2" descr="Image result for diyala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29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98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59" y="1638300"/>
            <a:ext cx="8596668" cy="1320800"/>
          </a:xfrm>
        </p:spPr>
        <p:txBody>
          <a:bodyPr/>
          <a:lstStyle/>
          <a:p>
            <a:r>
              <a:rPr lang="ar-IQ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1" descr="Correct protective gear must be worn in the labora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90" y="2214693"/>
            <a:ext cx="6078828" cy="392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Image result for diyala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77643" y="3244334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dirty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92451" y="425231"/>
            <a:ext cx="2305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600" dirty="0">
                <a:solidFill>
                  <a:srgbClr val="90C226"/>
                </a:solidFill>
                <a:ea typeface="+mj-ea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7290" y="563730"/>
            <a:ext cx="6168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660099"/>
                </a:solidFill>
                <a:latin typeface="arial" panose="020B0604020202020204" pitchFamily="34" charset="0"/>
                <a:hlinkClick r:id="rId4"/>
              </a:rPr>
              <a:t>Personal Protective Equipment (PPE)</a:t>
            </a:r>
            <a:endParaRPr lang="en-US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566" y="317336"/>
            <a:ext cx="5410339" cy="1320800"/>
          </a:xfrm>
        </p:spPr>
        <p:txBody>
          <a:bodyPr/>
          <a:lstStyle/>
          <a:p>
            <a:r>
              <a:rPr lang="ar-IQ" dirty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schemeClr val="accent2"/>
                </a:solidFill>
              </a:rPr>
              <a:t>Protect Your Eyes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679" y="3838903"/>
            <a:ext cx="3353535" cy="2261157"/>
          </a:xfrm>
          <a:prstGeom prst="rect">
            <a:avLst/>
          </a:prstGeom>
        </p:spPr>
      </p:pic>
      <p:pic>
        <p:nvPicPr>
          <p:cNvPr id="4" name="Picture 7" descr="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2"/>
          <a:stretch>
            <a:fillRect/>
          </a:stretch>
        </p:blipFill>
        <p:spPr>
          <a:xfrm>
            <a:off x="5144621" y="1825625"/>
            <a:ext cx="6209179" cy="44326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61" y="1825625"/>
            <a:ext cx="3648299" cy="159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diyala univers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ume Cupboard Manufa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1848" y="1828800"/>
            <a:ext cx="6300452" cy="4348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diyala universit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01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diyala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7193" y="565528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0C226"/>
                </a:solidFill>
              </a:rPr>
              <a:t>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438525" y="-74295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7170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52400"/>
            <a:ext cx="53149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diyala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3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7292802" cy="1320800"/>
          </a:xfrm>
        </p:spPr>
        <p:txBody>
          <a:bodyPr/>
          <a:lstStyle/>
          <a:p>
            <a:pPr eaLnBrk="1" hangingPunct="1"/>
            <a:r>
              <a:rPr lang="en-US" altLang="en-US" dirty="0"/>
              <a:t>                   Safety Rules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534400" cy="4525963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dirty="0"/>
              <a:t> Never put anything in your mouth while in the lab (including chemicals, solutions, equipment, cigarettes, food, drink, or gum).  Put all food and drinks in your bag.</a:t>
            </a:r>
          </a:p>
        </p:txBody>
      </p:sp>
      <p:pic>
        <p:nvPicPr>
          <p:cNvPr id="27652" name="Picture 9" descr="275680468_7b5b431c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29146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3" descr="You-drink-a-lot-of-diet-soda_slideshow_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810000"/>
            <a:ext cx="2193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5" descr="bn2741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962400"/>
            <a:ext cx="10763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7" descr="IS302-0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34096"/>
            <a:ext cx="1828800" cy="276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9" descr="http://www.chem.unl.edu/safety/Image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1" descr="http://www.chem.unl.edu/safety/Image2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0"/>
            <a:ext cx="20478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2362200" y="0"/>
            <a:ext cx="1905000" cy="1524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2286000" y="0"/>
            <a:ext cx="1981200" cy="1524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1981200" y="3733800"/>
            <a:ext cx="8305800" cy="2743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 flipV="1">
            <a:off x="1981200" y="3733800"/>
            <a:ext cx="8382000" cy="2743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20" descr="ta702_dt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733800"/>
            <a:ext cx="1828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Image result for diyala universit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67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  <p:bldP spid="14348" grpId="0" animBg="1"/>
      <p:bldP spid="14349" grpId="0" animBg="1"/>
      <p:bldP spid="143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3600">
                <a:latin typeface="Comic Sans MS" panose="030F0702030302020204" pitchFamily="66" charset="0"/>
              </a:rPr>
              <a:t>Do not smell any chemicals directly!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1800" dirty="0">
                <a:latin typeface="Comic Sans MS" panose="030F0702030302020204" pitchFamily="66" charset="0"/>
              </a:rPr>
              <a:t>If absolutely necessary to smell, use your hand to fan the vapor to </a:t>
            </a:r>
            <a:r>
              <a:rPr lang="en-US" altLang="en-US" sz="2800" dirty="0">
                <a:latin typeface="Comic Sans MS" panose="030F0702030302020204" pitchFamily="66" charset="0"/>
              </a:rPr>
              <a:t>your nose.</a:t>
            </a:r>
          </a:p>
        </p:txBody>
      </p:sp>
      <p:pic>
        <p:nvPicPr>
          <p:cNvPr id="22533" name="Picture 7" descr="students1.jpg (73191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06" y="1676400"/>
            <a:ext cx="3760094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riggs-R1-12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63" y="3433893"/>
            <a:ext cx="4991637" cy="342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diyala univers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6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>
                <a:latin typeface="Comic Sans MS" panose="030F0702030302020204" pitchFamily="66" charset="0"/>
              </a:rPr>
              <a:t>Do not pipet solutions by mouth!</a:t>
            </a:r>
          </a:p>
        </p:txBody>
      </p:sp>
      <p:sp>
        <p:nvSpPr>
          <p:cNvPr id="23555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2800"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2800"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28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Use a rubber suction bulb or other device to fill a pipet.</a:t>
            </a:r>
          </a:p>
        </p:txBody>
      </p:sp>
      <p:sp>
        <p:nvSpPr>
          <p:cNvPr id="23556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z="2800" dirty="0"/>
          </a:p>
        </p:txBody>
      </p:sp>
      <p:pic>
        <p:nvPicPr>
          <p:cNvPr id="23557" name="Picture 5" descr="image_0154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600201"/>
            <a:ext cx="3203977" cy="202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2276401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51" y="1585120"/>
            <a:ext cx="2662707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1" descr="pipet_plus_operati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99" y="3627437"/>
            <a:ext cx="3191277" cy="24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Line 12"/>
          <p:cNvSpPr>
            <a:spLocks noChangeShapeType="1"/>
          </p:cNvSpPr>
          <p:nvPr/>
        </p:nvSpPr>
        <p:spPr bwMode="auto">
          <a:xfrm flipV="1">
            <a:off x="5334000" y="3810000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13"/>
          <p:cNvSpPr>
            <a:spLocks noChangeShapeType="1"/>
          </p:cNvSpPr>
          <p:nvPr/>
        </p:nvSpPr>
        <p:spPr bwMode="auto">
          <a:xfrm>
            <a:off x="5181600" y="5029200"/>
            <a:ext cx="3048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2" descr="Image result for diyala universit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07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68202" y="609600"/>
            <a:ext cx="6105799" cy="13208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Always </a:t>
            </a:r>
            <a:r>
              <a:rPr lang="en-US" altLang="en-US" sz="3600" u="sng" dirty="0"/>
              <a:t>ADD ACID</a:t>
            </a:r>
            <a:r>
              <a:rPr lang="en-US" altLang="en-US" sz="3600" dirty="0"/>
              <a:t> to water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029339" y="2223052"/>
            <a:ext cx="7543800" cy="4648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						acid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>
              <a:buNone/>
            </a:pPr>
            <a:r>
              <a:rPr lang="en-US" altLang="en-US" dirty="0"/>
              <a:t>water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“Do not spit into acid!” – a good phrase to remember this rule.</a:t>
            </a:r>
          </a:p>
        </p:txBody>
      </p:sp>
      <p:pic>
        <p:nvPicPr>
          <p:cNvPr id="15364" name="Picture 4" descr="GRADBEA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67426">
            <a:off x="5404796" y="2100881"/>
            <a:ext cx="160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GRADBEA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36" y="3433762"/>
            <a:ext cx="10763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6553200" y="2590800"/>
            <a:ext cx="838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3790636" y="4359499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2" descr="Image result for diyala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7162800" cy="2895600"/>
          </a:xfrm>
        </p:spPr>
        <p:txBody>
          <a:bodyPr/>
          <a:lstStyle/>
          <a:p>
            <a:pPr eaLnBrk="1" hangingPunct="1"/>
            <a:r>
              <a:rPr lang="en-US" altLang="en-US" sz="3600"/>
              <a:t>Heat test tubes at an angle, directing the opening oppositely to you and other people in the laboratory.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19460" name="Picture 7" descr="chemistry1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64" y="3352800"/>
            <a:ext cx="36361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diyala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400"/>
              <a:t>Work with Cyanides &amp; Hydrofluoric Acid</a:t>
            </a:r>
            <a:endParaRPr lang="en-US" altLang="en-US" sz="34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1" y="1600200"/>
            <a:ext cx="4322763" cy="4419600"/>
          </a:xfrm>
        </p:spPr>
        <p:txBody>
          <a:bodyPr>
            <a:normAutofit lnSpcReduction="10000"/>
          </a:bodyPr>
          <a:lstStyle/>
          <a:p>
            <a:r>
              <a:rPr lang="en-GB" altLang="en-US" sz="2000"/>
              <a:t>If you plan to use Cyanides or Hydrofluoric Acid, you will have to have specific permission from your Departmental Safety Officer</a:t>
            </a:r>
          </a:p>
          <a:p>
            <a:r>
              <a:rPr lang="en-GB" altLang="en-US" sz="2000"/>
              <a:t>Attendance at a training course at Safety Services will normally be required</a:t>
            </a:r>
          </a:p>
          <a:p>
            <a:r>
              <a:rPr lang="en-GB" altLang="en-US" sz="2000"/>
              <a:t>The dangers of both substances, especially hydrofluoric acid can be greatly underestimated with potentially </a:t>
            </a:r>
            <a:r>
              <a:rPr lang="en-GB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fatal</a:t>
            </a:r>
            <a:r>
              <a:rPr lang="en-GB" altLang="en-US" sz="2000"/>
              <a:t> results.</a:t>
            </a:r>
          </a:p>
          <a:p>
            <a:r>
              <a:rPr lang="en-GB" altLang="en-US" sz="2000"/>
              <a:t>They are both </a:t>
            </a:r>
            <a:r>
              <a:rPr lang="en-GB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VERY DANGEROUS</a:t>
            </a:r>
            <a:r>
              <a:rPr lang="en-GB" altLang="en-US" sz="2000"/>
              <a:t> substances</a:t>
            </a:r>
          </a:p>
          <a:p>
            <a:endParaRPr lang="en-US" altLang="en-US" sz="2000"/>
          </a:p>
        </p:txBody>
      </p:sp>
      <p:pic>
        <p:nvPicPr>
          <p:cNvPr id="26629" name="Picture 5" descr="MCj0332900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826" y="2636838"/>
            <a:ext cx="3382963" cy="2278062"/>
          </a:xfrm>
        </p:spPr>
      </p:pic>
    </p:spTree>
    <p:extLst>
      <p:ext uri="{BB962C8B-B14F-4D97-AF65-F5344CB8AC3E}">
        <p14:creationId xmlns:p14="http://schemas.microsoft.com/office/powerpoint/2010/main" val="131359888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Why does it matter?</a:t>
            </a:r>
            <a:endParaRPr lang="en-US" altLang="en-US"/>
          </a:p>
        </p:txBody>
      </p:sp>
      <p:pic>
        <p:nvPicPr>
          <p:cNvPr id="6151" name="Picture 7" descr="MCj02875010000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0" y="2205039"/>
            <a:ext cx="2160588" cy="3248025"/>
          </a:xfrm>
        </p:spPr>
      </p:pic>
      <p:sp>
        <p:nvSpPr>
          <p:cNvPr id="614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altLang="en-US" sz="2800"/>
              <a:t>Safe working protects:</a:t>
            </a:r>
          </a:p>
          <a:p>
            <a:pPr lvl="1"/>
            <a:r>
              <a:rPr lang="en-GB" altLang="en-US" sz="2400"/>
              <a:t>You</a:t>
            </a:r>
          </a:p>
          <a:p>
            <a:pPr lvl="1"/>
            <a:r>
              <a:rPr lang="en-GB" altLang="en-US" sz="2400"/>
              <a:t>Other lab workers</a:t>
            </a:r>
          </a:p>
          <a:p>
            <a:pPr lvl="1"/>
            <a:r>
              <a:rPr lang="en-GB" altLang="en-US" sz="2400"/>
              <a:t>Cleaners</a:t>
            </a:r>
          </a:p>
          <a:p>
            <a:pPr lvl="1"/>
            <a:r>
              <a:rPr lang="en-GB" altLang="en-US" sz="2400"/>
              <a:t>Visitors</a:t>
            </a:r>
          </a:p>
          <a:p>
            <a:pPr lvl="1"/>
            <a:r>
              <a:rPr lang="en-GB" altLang="en-US" sz="2400"/>
              <a:t>Your work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23221385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When in doubt – ASK!!!</a:t>
            </a:r>
            <a:endParaRPr lang="en-US" alt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/>
              <a:t>Do not carry out a new or unfamiliar procedure until you have been fully trained &amp; understand the precautions necessary for safe working</a:t>
            </a:r>
          </a:p>
          <a:p>
            <a:pPr>
              <a:lnSpc>
                <a:spcPct val="90000"/>
              </a:lnSpc>
            </a:pPr>
            <a:r>
              <a:rPr lang="en-GB" alt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NOT GUESS!!!!</a:t>
            </a:r>
            <a:endParaRPr lang="en-US" altLang="en-US" sz="28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07" name="Picture 7" descr="War_in_iraq_explosi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3700" y="2276475"/>
            <a:ext cx="3068638" cy="30241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50209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3206838" y="609600"/>
            <a:ext cx="6067164" cy="1320800"/>
          </a:xfrm>
        </p:spPr>
        <p:txBody>
          <a:bodyPr/>
          <a:lstStyle/>
          <a:p>
            <a:pPr algn="ctr"/>
            <a:r>
              <a:rPr lang="ar-SA" altLang="en-US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كيفية استخدام طفاية الحريق</a:t>
            </a:r>
            <a:r>
              <a:rPr lang="ar-SA" altLang="en-US" b="0" dirty="0"/>
              <a:t> </a:t>
            </a:r>
            <a:endParaRPr lang="en-US" altLang="en-US" b="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206838" y="2160589"/>
            <a:ext cx="6067163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ar-SA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· قف بعيداً عن النار بمسافة أمنة وكن في اتجاه الريح دائما.</a:t>
            </a:r>
            <a:br>
              <a:rPr lang="ar-SA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أسحب مسمار صمام الأمان من الطفاية.</a:t>
            </a:r>
            <a:br>
              <a:rPr lang="ar-SA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6" name="Picture 4" descr="Image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284538"/>
            <a:ext cx="3924300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diyala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6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2511380"/>
            <a:ext cx="8596668" cy="352998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ar-SA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· وجه الفوهة نحو قاعدة اللهب.</a:t>
            </a:r>
            <a:br>
              <a:rPr lang="ar-SA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أضغط على يد التشغيل.</a:t>
            </a:r>
            <a:br>
              <a:rPr lang="ar-SA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2" name="Picture 4" descr="Image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3284538"/>
            <a:ext cx="3348037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 descr="Image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213100"/>
            <a:ext cx="3529012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diyala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5578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8208" y="160338"/>
            <a:ext cx="7110792" cy="159617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Fighting the Fire</a:t>
            </a:r>
          </a:p>
        </p:txBody>
      </p:sp>
      <p:pic>
        <p:nvPicPr>
          <p:cNvPr id="21515" name="Picture 19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756515"/>
            <a:ext cx="4645650" cy="281548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994025" y="5708651"/>
            <a:ext cx="440055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en-US" sz="37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</a:t>
            </a:r>
            <a:r>
              <a:rPr lang="en-US" altLang="en-US" sz="37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weep side to side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008313" y="2430464"/>
            <a:ext cx="3509962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en-US" sz="37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</a:t>
            </a:r>
            <a:r>
              <a:rPr lang="en-US" altLang="en-US" sz="37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im low at the </a:t>
            </a:r>
          </a:p>
          <a:p>
            <a:pPr>
              <a:defRPr/>
            </a:pPr>
            <a:r>
              <a:rPr lang="en-US" altLang="en-US" sz="37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base of flames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008313" y="3908426"/>
            <a:ext cx="2938462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en-US" sz="37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</a:t>
            </a:r>
            <a:r>
              <a:rPr lang="en-US" altLang="en-US" sz="37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queeze the</a:t>
            </a:r>
          </a:p>
          <a:p>
            <a:pPr>
              <a:defRPr/>
            </a:pPr>
            <a:r>
              <a:rPr lang="en-US" altLang="en-US" sz="37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handle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008314" y="1173163"/>
            <a:ext cx="2725737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en-US" sz="37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</a:t>
            </a:r>
            <a:r>
              <a:rPr lang="en-US" altLang="en-US" sz="37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ull the pin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1752601" y="914401"/>
            <a:ext cx="1146175" cy="1147763"/>
            <a:chOff x="144" y="576"/>
            <a:chExt cx="722" cy="723"/>
          </a:xfrm>
        </p:grpSpPr>
        <p:sp>
          <p:nvSpPr>
            <p:cNvPr id="21523" name="AutoShape 8"/>
            <p:cNvSpPr>
              <a:spLocks noChangeArrowheads="1"/>
            </p:cNvSpPr>
            <p:nvPr/>
          </p:nvSpPr>
          <p:spPr bwMode="auto">
            <a:xfrm>
              <a:off x="144" y="576"/>
              <a:ext cx="722" cy="723"/>
            </a:xfrm>
            <a:prstGeom prst="roundRect">
              <a:avLst>
                <a:gd name="adj" fmla="val 9833"/>
              </a:avLst>
            </a:prstGeom>
            <a:gradFill rotWithShape="0">
              <a:gsLst>
                <a:gs pos="0">
                  <a:srgbClr val="F3D80A"/>
                </a:gs>
                <a:gs pos="50000">
                  <a:srgbClr val="F8E86C"/>
                </a:gs>
                <a:gs pos="100000">
                  <a:srgbClr val="F3D80A"/>
                </a:gs>
              </a:gsLst>
              <a:lin ang="5400000" scaled="1"/>
            </a:gradFill>
            <a:ln w="50800">
              <a:solidFill>
                <a:srgbClr val="FF0000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4" name="Rectangle 9"/>
            <p:cNvSpPr>
              <a:spLocks noChangeArrowheads="1"/>
            </p:cNvSpPr>
            <p:nvPr/>
          </p:nvSpPr>
          <p:spPr bwMode="auto">
            <a:xfrm>
              <a:off x="284" y="668"/>
              <a:ext cx="41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5400" b="1" i="1">
                  <a:solidFill>
                    <a:srgbClr val="FF0000"/>
                  </a:solidFill>
                  <a:latin typeface="Arial" panose="020B0604020202020204" pitchFamily="34" charset="0"/>
                </a:rPr>
                <a:t>P</a:t>
              </a:r>
            </a:p>
          </p:txBody>
        </p:sp>
      </p:grpSp>
      <p:grpSp>
        <p:nvGrpSpPr>
          <p:cNvPr id="21512" name="Group 10"/>
          <p:cNvGrpSpPr>
            <a:grpSpLocks/>
          </p:cNvGrpSpPr>
          <p:nvPr/>
        </p:nvGrpSpPr>
        <p:grpSpPr bwMode="auto">
          <a:xfrm>
            <a:off x="1752601" y="2438401"/>
            <a:ext cx="1146175" cy="1147763"/>
            <a:chOff x="144" y="1536"/>
            <a:chExt cx="722" cy="723"/>
          </a:xfrm>
        </p:grpSpPr>
        <p:sp>
          <p:nvSpPr>
            <p:cNvPr id="21521" name="AutoShape 11"/>
            <p:cNvSpPr>
              <a:spLocks noChangeArrowheads="1"/>
            </p:cNvSpPr>
            <p:nvPr/>
          </p:nvSpPr>
          <p:spPr bwMode="auto">
            <a:xfrm>
              <a:off x="144" y="1536"/>
              <a:ext cx="722" cy="723"/>
            </a:xfrm>
            <a:prstGeom prst="roundRect">
              <a:avLst>
                <a:gd name="adj" fmla="val 9833"/>
              </a:avLst>
            </a:prstGeom>
            <a:gradFill rotWithShape="0">
              <a:gsLst>
                <a:gs pos="0">
                  <a:srgbClr val="F3D80A"/>
                </a:gs>
                <a:gs pos="50000">
                  <a:srgbClr val="F8E86C"/>
                </a:gs>
                <a:gs pos="100000">
                  <a:srgbClr val="F3D80A"/>
                </a:gs>
              </a:gsLst>
              <a:lin ang="5400000" scaled="1"/>
            </a:gradFill>
            <a:ln w="50800">
              <a:solidFill>
                <a:srgbClr val="FF0000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2" name="Rectangle 12"/>
            <p:cNvSpPr>
              <a:spLocks noChangeArrowheads="1"/>
            </p:cNvSpPr>
            <p:nvPr/>
          </p:nvSpPr>
          <p:spPr bwMode="auto">
            <a:xfrm>
              <a:off x="284" y="1580"/>
              <a:ext cx="43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5400" b="1" i="1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1513" name="Group 13"/>
          <p:cNvGrpSpPr>
            <a:grpSpLocks/>
          </p:cNvGrpSpPr>
          <p:nvPr/>
        </p:nvGrpSpPr>
        <p:grpSpPr bwMode="auto">
          <a:xfrm>
            <a:off x="1752601" y="3962401"/>
            <a:ext cx="1146175" cy="1147763"/>
            <a:chOff x="144" y="2496"/>
            <a:chExt cx="722" cy="723"/>
          </a:xfrm>
        </p:grpSpPr>
        <p:sp>
          <p:nvSpPr>
            <p:cNvPr id="21519" name="AutoShape 14"/>
            <p:cNvSpPr>
              <a:spLocks noChangeArrowheads="1"/>
            </p:cNvSpPr>
            <p:nvPr/>
          </p:nvSpPr>
          <p:spPr bwMode="auto">
            <a:xfrm>
              <a:off x="144" y="2496"/>
              <a:ext cx="722" cy="723"/>
            </a:xfrm>
            <a:prstGeom prst="roundRect">
              <a:avLst>
                <a:gd name="adj" fmla="val 9833"/>
              </a:avLst>
            </a:prstGeom>
            <a:gradFill rotWithShape="0">
              <a:gsLst>
                <a:gs pos="0">
                  <a:srgbClr val="F3D80A"/>
                </a:gs>
                <a:gs pos="50000">
                  <a:srgbClr val="F8E86C"/>
                </a:gs>
                <a:gs pos="100000">
                  <a:srgbClr val="F3D80A"/>
                </a:gs>
              </a:gsLst>
              <a:lin ang="5400000" scaled="1"/>
            </a:gradFill>
            <a:ln w="50800">
              <a:solidFill>
                <a:srgbClr val="FF0000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0" name="Rectangle 15"/>
            <p:cNvSpPr>
              <a:spLocks noChangeArrowheads="1"/>
            </p:cNvSpPr>
            <p:nvPr/>
          </p:nvSpPr>
          <p:spPr bwMode="auto">
            <a:xfrm>
              <a:off x="284" y="2588"/>
              <a:ext cx="41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5400" b="1" i="1">
                  <a:solidFill>
                    <a:srgbClr val="FF0000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1514" name="Group 16"/>
          <p:cNvGrpSpPr>
            <a:grpSpLocks/>
          </p:cNvGrpSpPr>
          <p:nvPr/>
        </p:nvGrpSpPr>
        <p:grpSpPr bwMode="auto">
          <a:xfrm>
            <a:off x="1752601" y="5481638"/>
            <a:ext cx="1146175" cy="1147762"/>
            <a:chOff x="144" y="3453"/>
            <a:chExt cx="722" cy="723"/>
          </a:xfrm>
        </p:grpSpPr>
        <p:sp>
          <p:nvSpPr>
            <p:cNvPr id="21517" name="AutoShape 17"/>
            <p:cNvSpPr>
              <a:spLocks noChangeArrowheads="1"/>
            </p:cNvSpPr>
            <p:nvPr/>
          </p:nvSpPr>
          <p:spPr bwMode="auto">
            <a:xfrm>
              <a:off x="144" y="3453"/>
              <a:ext cx="722" cy="723"/>
            </a:xfrm>
            <a:prstGeom prst="roundRect">
              <a:avLst>
                <a:gd name="adj" fmla="val 9833"/>
              </a:avLst>
            </a:prstGeom>
            <a:gradFill rotWithShape="0">
              <a:gsLst>
                <a:gs pos="0">
                  <a:srgbClr val="F3D80A"/>
                </a:gs>
                <a:gs pos="50000">
                  <a:srgbClr val="F8E86C"/>
                </a:gs>
                <a:gs pos="100000">
                  <a:srgbClr val="F3D80A"/>
                </a:gs>
              </a:gsLst>
              <a:lin ang="5400000" scaled="1"/>
            </a:gradFill>
            <a:ln w="50800">
              <a:solidFill>
                <a:srgbClr val="FF0000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8" name="Rectangle 18"/>
            <p:cNvSpPr>
              <a:spLocks noChangeArrowheads="1"/>
            </p:cNvSpPr>
            <p:nvPr/>
          </p:nvSpPr>
          <p:spPr bwMode="auto">
            <a:xfrm>
              <a:off x="284" y="3497"/>
              <a:ext cx="41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5400" b="1" i="1">
                  <a:solidFill>
                    <a:srgbClr val="FF0000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</p:grpSp>
      <p:sp>
        <p:nvSpPr>
          <p:cNvPr id="21516" name="Text Box 20"/>
          <p:cNvSpPr txBox="1">
            <a:spLocks noChangeArrowheads="1"/>
          </p:cNvSpPr>
          <p:nvPr/>
        </p:nvSpPr>
        <p:spPr bwMode="auto">
          <a:xfrm>
            <a:off x="7620000" y="5105401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hlinkClick r:id="rId3"/>
              </a:rPr>
              <a:t>Fire Extinguisher Demo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1" name="Picture 2" descr="Image result for diyala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6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</a:t>
            </a:r>
            <a:r>
              <a:rPr lang="en-US" dirty="0">
                <a:solidFill>
                  <a:schemeClr val="accent2"/>
                </a:solidFill>
              </a:rPr>
              <a:t>Thank you for your attention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80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6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يبلغ الإنتاج العالمي من الكيماويات حوالي /</a:t>
            </a:r>
            <a:r>
              <a:rPr lang="ar-SY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400</a:t>
            </a:r>
            <a:r>
              <a:rPr lang="ar-SA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/ مليون طن في العام تطرح على صعيد التداول والاستخدام في مختلف المجالات الصناعية والزراعية والطبية والخدمية والعلمية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</a:t>
            </a:r>
          </a:p>
          <a:p>
            <a:pPr marL="0" indent="0" algn="r" rtl="1">
              <a:buNone/>
            </a:pP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r" rtl="1"/>
            <a:r>
              <a:rPr lang="ar-SY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تقتل المواد الخطرة حوالي 834  ألف عامل سنوياَ، ويعزى حوالي 10% من جميع سرطانات الجلد للتعرض إلى المواد الخطرة في مكان العمل.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lvl="0" algn="r" rtl="1">
              <a:buClr>
                <a:srgbClr val="90C226"/>
              </a:buClr>
            </a:pPr>
            <a:r>
              <a:rPr lang="ar-EG" alt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لذا من</a:t>
            </a:r>
            <a:r>
              <a:rPr lang="ar-SA" alt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الضروري وجود أوراق بيانات السلامة </a:t>
            </a:r>
            <a:r>
              <a:rPr lang="en-US" alt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Material Safety Data Sheets (MSDS)</a:t>
            </a:r>
            <a:r>
              <a:rPr lang="ar-SA" alt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التي تبين طبيعة المادة المستخدمة ومواطن الخطورة فيها وطريقة الاستعمال السليمة.</a:t>
            </a:r>
          </a:p>
          <a:p>
            <a:pPr algn="r" rtl="1"/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r" rtl="1"/>
            <a:endParaRPr lang="ar-AE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  <p:pic>
        <p:nvPicPr>
          <p:cNvPr id="11266" name="Picture 2" descr="Image result for diyal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98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124200" y="333375"/>
            <a:ext cx="6934200" cy="52322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247650">
              <a:tabLst>
                <a:tab pos="474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altLang="en-US" sz="2800" b="1">
                <a:solidFill>
                  <a:srgbClr val="FF0000"/>
                </a:solidFill>
                <a:latin typeface="Tahoma" panose="020B0604030504040204" pitchFamily="34" charset="0"/>
                <a:cs typeface="PT Bold Heading" pitchFamily="2" charset="-78"/>
              </a:rPr>
              <a:t>ببعض أنواع المخاطر في المختبرات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953000" y="29718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ar-SA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ar-SA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</a:t>
            </a:r>
            <a:r>
              <a:rPr lang="ar-SA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حريق.</a:t>
            </a:r>
            <a:endParaRPr lang="en-US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133600" y="20574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ar-SA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ومن الحوادث التي يمكن أن يتعرض لها العاملين في المختبرات ما يلي :</a:t>
            </a:r>
            <a:r>
              <a:rPr lang="ar-SA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alt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133600" y="1237595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ar-SA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تنشأ المخاطر إما بسبب بيئة العمل غير السليمة، أو الأداء غير السليم.</a:t>
            </a:r>
            <a:endParaRPr lang="ar-SA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953000" y="35052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ar-SA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ar-SA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</a:t>
            </a:r>
            <a:r>
              <a:rPr lang="ar-SA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انفجار.</a:t>
            </a:r>
            <a:endParaRPr lang="en-US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953000" y="41148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ar-SA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lang="ar-SA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r>
              <a:rPr lang="ar-SA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تسرب غازات.</a:t>
            </a:r>
            <a:endParaRPr lang="en-US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953000" y="46482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ar-SA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</a:t>
            </a:r>
            <a:r>
              <a:rPr lang="ar-SA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r>
              <a:rPr lang="ar-SA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تسرب سوائل كيميائية.</a:t>
            </a:r>
            <a:endParaRPr lang="en-US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953000" y="51816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ar-SA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</a:t>
            </a:r>
            <a:r>
              <a:rPr lang="ar-SA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r>
              <a:rPr lang="ar-SA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إنتثار مادة كيميائية صلبة.</a:t>
            </a:r>
            <a:endParaRPr lang="en-US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Image result for diyal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5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 autoUpdateAnimBg="0"/>
      <p:bldP spid="27651" grpId="0" autoUpdateAnimBg="0"/>
      <p:bldP spid="27652" grpId="0" autoUpdateAnimBg="0"/>
      <p:bldP spid="27653" grpId="0" autoUpdateAnimBg="0"/>
      <p:bldP spid="27657" grpId="0" autoUpdateAnimBg="0"/>
      <p:bldP spid="27658" grpId="0" autoUpdateAnimBg="0"/>
      <p:bldP spid="27659" grpId="0" autoUpdateAnimBg="0"/>
      <p:bldP spid="2766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648200" y="8382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ar-SA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</a:t>
            </a:r>
            <a:r>
              <a:rPr lang="ar-SA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r>
              <a:rPr lang="ar-SA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ملامسة تيار كهربائي.</a:t>
            </a:r>
            <a:endParaRPr lang="en-US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48200" y="14478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ar-SA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</a:t>
            </a:r>
            <a:r>
              <a:rPr lang="ar-SA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r>
              <a:rPr lang="ar-SA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ملامسة مواد كيميائية ضارة</a:t>
            </a:r>
            <a:r>
              <a:rPr lang="ar-SA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648200" y="21336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ar-SA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</a:t>
            </a:r>
            <a:r>
              <a:rPr lang="ar-SA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r>
              <a:rPr lang="ar-SA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ملامسة أجسام ساخنة</a:t>
            </a:r>
            <a:r>
              <a:rPr lang="ar-SA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648200" y="27432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ar-SA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</a:t>
            </a:r>
            <a:r>
              <a:rPr lang="ar-SA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r>
              <a:rPr lang="ar-SA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سقوط .</a:t>
            </a:r>
            <a:endParaRPr lang="en-US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800600" y="34290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ar-SA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</a:t>
            </a:r>
            <a:r>
              <a:rPr lang="ar-SA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r>
              <a:rPr lang="ar-SA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إصطدام .</a:t>
            </a:r>
            <a:endParaRPr lang="en-US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724400" y="41148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ar-SA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</a:t>
            </a:r>
            <a:r>
              <a:rPr lang="ar-SA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r>
              <a:rPr lang="ar-SA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إنزلاق.</a:t>
            </a:r>
            <a:endParaRPr lang="en-US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Image result for diyal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6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8" grpId="0" autoUpdateAnimBg="0"/>
      <p:bldP spid="11269" grpId="0" autoUpdateAnimBg="0"/>
      <p:bldP spid="11270" grpId="0" autoUpdateAnimBg="0"/>
      <p:bldP spid="112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ar-SA" altLang="en-US" sz="2800" b="1" u="sng">
                <a:solidFill>
                  <a:srgbClr val="990033"/>
                </a:solidFill>
              </a:rPr>
              <a:t>الأمن والسلامة في المختبرات ومصادر الأخطار في المعمل:</a:t>
            </a:r>
            <a:endParaRPr lang="en-US" altLang="en-US" sz="2800" b="1" u="sng">
              <a:solidFill>
                <a:srgbClr val="990033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2215167"/>
            <a:ext cx="8229600" cy="4275071"/>
          </a:xfrm>
        </p:spPr>
        <p:txBody>
          <a:bodyPr>
            <a:normAutofit/>
          </a:bodyPr>
          <a:lstStyle/>
          <a:p>
            <a:pPr algn="r" rtl="1" eaLnBrk="1" hangingPunct="1">
              <a:lnSpc>
                <a:spcPct val="80000"/>
              </a:lnSpc>
              <a:buFontTx/>
              <a:buAutoNum type="arabicPeriod"/>
            </a:pPr>
            <a:r>
              <a:rPr lang="ar-SA" altLang="en-US" sz="2400" dirty="0"/>
              <a:t>مخاطر كيميائية وتشمل:</a:t>
            </a:r>
          </a:p>
          <a:p>
            <a:pPr algn="r" rtl="1" eaLnBrk="1" hangingPunct="1">
              <a:lnSpc>
                <a:spcPct val="80000"/>
              </a:lnSpc>
            </a:pPr>
            <a:r>
              <a:rPr lang="ar-SA" altLang="en-US" sz="2400" dirty="0"/>
              <a:t>مواد قابلة للاشتعال أو مواد قابلة للانفجار.</a:t>
            </a:r>
          </a:p>
          <a:p>
            <a:pPr algn="r" rtl="1" eaLnBrk="1" hangingPunct="1">
              <a:lnSpc>
                <a:spcPct val="80000"/>
              </a:lnSpc>
            </a:pPr>
            <a:r>
              <a:rPr lang="ar-SA" altLang="en-US" sz="2400" dirty="0"/>
              <a:t>مواد سامة أو حارقة.</a:t>
            </a:r>
            <a:endParaRPr lang="en-US" altLang="en-US" sz="2400" dirty="0"/>
          </a:p>
          <a:p>
            <a:pPr algn="r" rtl="1" eaLnBrk="1" hangingPunct="1">
              <a:lnSpc>
                <a:spcPct val="80000"/>
              </a:lnSpc>
            </a:pPr>
            <a:r>
              <a:rPr lang="en-US" altLang="en-US" sz="2400" dirty="0"/>
              <a:t> </a:t>
            </a:r>
            <a:r>
              <a:rPr lang="ar-SA" altLang="en-US" sz="2400" dirty="0"/>
              <a:t>مواد مسببة للسرطان.</a:t>
            </a:r>
            <a:endParaRPr lang="en-US" altLang="en-US" sz="2400" dirty="0"/>
          </a:p>
          <a:p>
            <a:pPr algn="r" rtl="1" eaLnBrk="1" hangingPunct="1">
              <a:lnSpc>
                <a:spcPct val="80000"/>
              </a:lnSpc>
            </a:pPr>
            <a:r>
              <a:rPr lang="en-US" altLang="en-US" sz="2400" dirty="0"/>
              <a:t> </a:t>
            </a:r>
            <a:r>
              <a:rPr lang="ar-SA" altLang="en-US" sz="2400" dirty="0"/>
              <a:t>مواد مشعة.</a:t>
            </a:r>
            <a:endParaRPr lang="en-US" altLang="en-US" sz="2400" dirty="0"/>
          </a:p>
          <a:p>
            <a:pPr algn="r" rtl="1" eaLnBrk="1" hangingPunct="1">
              <a:lnSpc>
                <a:spcPct val="80000"/>
              </a:lnSpc>
            </a:pPr>
            <a:r>
              <a:rPr lang="en-US" altLang="en-US" sz="2400" dirty="0"/>
              <a:t> </a:t>
            </a:r>
            <a:r>
              <a:rPr lang="ar-SA" altLang="en-US" sz="2400" dirty="0"/>
              <a:t>غازات مضغوطة.</a:t>
            </a:r>
          </a:p>
          <a:p>
            <a:pPr algn="r" rtl="1" eaLnBrk="1" hangingPunct="1">
              <a:lnSpc>
                <a:spcPct val="80000"/>
              </a:lnSpc>
              <a:buFontTx/>
              <a:buAutoNum type="arabicPeriod" startAt="2"/>
            </a:pPr>
            <a:r>
              <a:rPr lang="ar-SA" altLang="en-US" sz="2400" dirty="0"/>
              <a:t>مخاطر الزجاجيات.</a:t>
            </a:r>
          </a:p>
          <a:p>
            <a:pPr algn="r" rtl="1" eaLnBrk="1" hangingPunct="1">
              <a:lnSpc>
                <a:spcPct val="80000"/>
              </a:lnSpc>
              <a:buFontTx/>
              <a:buAutoNum type="arabicPeriod" startAt="3"/>
            </a:pPr>
            <a:r>
              <a:rPr lang="ar-SA" altLang="en-US" sz="2400" dirty="0"/>
              <a:t>مخاطر كهربائية.</a:t>
            </a:r>
          </a:p>
          <a:p>
            <a:pPr algn="r" rtl="1" eaLnBrk="1" hangingPunct="1">
              <a:lnSpc>
                <a:spcPct val="80000"/>
              </a:lnSpc>
              <a:buFontTx/>
              <a:buAutoNum type="arabicPeriod" startAt="3"/>
            </a:pPr>
            <a:r>
              <a:rPr lang="ar-SA" altLang="en-US" sz="2400" dirty="0"/>
              <a:t>مخاطر ميكانيكية.</a:t>
            </a:r>
          </a:p>
          <a:p>
            <a:pPr algn="r" rtl="1" eaLnBrk="1" hangingPunct="1">
              <a:lnSpc>
                <a:spcPct val="80000"/>
              </a:lnSpc>
              <a:buFontTx/>
              <a:buAutoNum type="arabicPeriod" startAt="3"/>
            </a:pPr>
            <a:r>
              <a:rPr lang="ar-SA" altLang="en-US" sz="2400" dirty="0"/>
              <a:t>مخاطر حيوية (بيولوجية).</a:t>
            </a:r>
            <a:endParaRPr lang="en-US" altLang="en-US" sz="2400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063751" y="981075"/>
            <a:ext cx="8208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en-US" sz="2400" dirty="0">
                <a:solidFill>
                  <a:srgbClr val="000000"/>
                </a:solidFill>
              </a:rPr>
              <a:t>وتنقسم المخاطر في المختبرات إلى ما يلي: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2" descr="Image result for diyal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14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67438" y="260351"/>
            <a:ext cx="4043362" cy="417513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ar-SA" altLang="en-US" sz="2800" b="1" u="sng">
                <a:solidFill>
                  <a:srgbClr val="CC0066"/>
                </a:solidFill>
              </a:rPr>
              <a:t>الرموز ومدلولها:</a:t>
            </a:r>
            <a:endParaRPr lang="en-US" altLang="en-US" sz="2800" b="1" u="sng">
              <a:solidFill>
                <a:srgbClr val="CC0066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3750" y="765176"/>
            <a:ext cx="8147050" cy="1439863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ar-SA" altLang="en-US" sz="2000"/>
              <a:t>هناك بعض الإشارات التحذيرية التي توضع على عبوات المواد الكيميائية والتي يجب معرفتها حتى نتمكن من التعامل مع هذه المواد بالشكل الصحيح.</a:t>
            </a:r>
          </a:p>
          <a:p>
            <a:pPr marL="0" indent="0" eaLnBrk="1" hangingPunct="1">
              <a:buNone/>
            </a:pPr>
            <a:r>
              <a:rPr lang="ar-SA" altLang="en-US" sz="2000"/>
              <a:t>وفيما يأتي جدول يبين بعض الإشارات التحذيرية التي توضع على عبوات المواد الكيميائية، وما تدل عليه، والتحذير الواجب إتباعه عند التعامل مع العبوات التي تحمل هذه الإشارات.</a:t>
            </a:r>
            <a:endParaRPr lang="en-US" altLang="en-US" sz="2000"/>
          </a:p>
        </p:txBody>
      </p:sp>
      <p:graphicFrame>
        <p:nvGraphicFramePr>
          <p:cNvPr id="15394" name="Group 34"/>
          <p:cNvGraphicFramePr>
            <a:graphicFrameLocks noGrp="1"/>
          </p:cNvGraphicFramePr>
          <p:nvPr>
            <p:ph sz="half" idx="2"/>
          </p:nvPr>
        </p:nvGraphicFramePr>
        <p:xfrm>
          <a:off x="2135188" y="2492375"/>
          <a:ext cx="7931150" cy="2736850"/>
        </p:xfrm>
        <a:graphic>
          <a:graphicData uri="http://schemas.openxmlformats.org/drawingml/2006/table">
            <a:tbl>
              <a:tblPr rtl="1"/>
              <a:tblGrid>
                <a:gridCol w="303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7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الإشارة التحذيرية ومدلولها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خطورة المادة الكيميائية وكيفية التعامل معها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361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386" name="Picture 26" descr="dansymt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3213101"/>
            <a:ext cx="1225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7464425" y="4508501"/>
            <a:ext cx="216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en-US">
                <a:solidFill>
                  <a:srgbClr val="000000"/>
                </a:solidFill>
              </a:rPr>
              <a:t>مادة سامة جدا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2208214" y="2997201"/>
            <a:ext cx="47513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en-US" sz="2000" dirty="0">
                <a:solidFill>
                  <a:srgbClr val="000000"/>
                </a:solidFill>
              </a:rPr>
              <a:t>الخطر: تتمثل خطورة هذه المادة على الصحة في استنشاقها أو ابتلاعها أو ملامستها للجلد، حيث من الممكن أن تسبب الوفاة.</a:t>
            </a:r>
          </a:p>
        </p:txBody>
      </p:sp>
      <p:pic>
        <p:nvPicPr>
          <p:cNvPr id="8" name="Picture 2" descr="Image result for diyala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9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5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2" grpId="1"/>
      <p:bldP spid="15362" grpId="2"/>
      <p:bldP spid="15362" grpId="3"/>
      <p:bldP spid="15363" grpId="0" build="p"/>
      <p:bldP spid="153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69" name="Group 85"/>
          <p:cNvGraphicFramePr>
            <a:graphicFrameLocks noGrp="1"/>
          </p:cNvGraphicFramePr>
          <p:nvPr>
            <p:ph/>
          </p:nvPr>
        </p:nvGraphicFramePr>
        <p:xfrm>
          <a:off x="2135188" y="274639"/>
          <a:ext cx="8075611" cy="6178551"/>
        </p:xfrm>
        <a:graphic>
          <a:graphicData uri="http://schemas.openxmlformats.org/drawingml/2006/table">
            <a:tbl>
              <a:tblPr rtl="1"/>
              <a:tblGrid>
                <a:gridCol w="2483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00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4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8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72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452" name="Picture 68" descr="dansymc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9218" r="8272" b="9018"/>
          <a:stretch>
            <a:fillRect/>
          </a:stretch>
        </p:blipFill>
        <p:spPr bwMode="auto">
          <a:xfrm>
            <a:off x="8543926" y="549275"/>
            <a:ext cx="792163" cy="711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53" name="Picture 69" descr="KO4ORQCA68KR01CA0W14HNCAUTC2JVCAA6ZU2JCA3546V2CATIVDB4CANWB9PECAND8H3HCA7NVBH1CAKYOHM1CAQJ4RYXCASR0KMRCA0M3K9OCAS74STLCASBJGGXCACL74EXCAAT5QJ3CAB8B7XU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3836" r="5635" b="21924"/>
          <a:stretch>
            <a:fillRect/>
          </a:stretch>
        </p:blipFill>
        <p:spPr bwMode="auto">
          <a:xfrm>
            <a:off x="8472488" y="2060576"/>
            <a:ext cx="863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4" name="Picture 70" descr="GNCP19CAI3PR07CARC5KQ9CA5WWJX8CAJPIYLUCAM72FR9CADK2NWSCA90PSY2CAQ5TFXPCAW9HYGYCA0NH7T6CATYYIJ3CAYPFH4DCAEBJ1SJCATVZ62YCA34SUXOCAZ7TIUACA3JST7QCATOTAQC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5" t="23534" r="28590" b="38152"/>
          <a:stretch>
            <a:fillRect/>
          </a:stretch>
        </p:blipFill>
        <p:spPr bwMode="auto">
          <a:xfrm>
            <a:off x="8543926" y="3500438"/>
            <a:ext cx="792163" cy="7921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55" name="Picture 71" descr="2S4Z2DCACU0N50CA08GM7ZCALGJV7HCAINM98ICA70EP4ICAX13AL1CAGD8APPCAWQ50FYCA3C2WBXCAHIQSQMCAWIHH93CAJICZ3PCAFVXUTQCAR9Q0T6CA88K3ZLCAIBYZS0CAQ4Q2S2CAWRASSK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t="20323" r="25197" b="42430"/>
          <a:stretch>
            <a:fillRect/>
          </a:stretch>
        </p:blipFill>
        <p:spPr bwMode="auto">
          <a:xfrm>
            <a:off x="8543925" y="5084764"/>
            <a:ext cx="825500" cy="7191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56" name="Text Box 72"/>
          <p:cNvSpPr txBox="1">
            <a:spLocks noChangeArrowheads="1"/>
          </p:cNvSpPr>
          <p:nvPr/>
        </p:nvSpPr>
        <p:spPr bwMode="auto">
          <a:xfrm>
            <a:off x="8112126" y="1341438"/>
            <a:ext cx="165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en-US">
                <a:solidFill>
                  <a:srgbClr val="000000"/>
                </a:solidFill>
              </a:rPr>
              <a:t>مادة آكلة أو قارضة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464" name="Text Box 80"/>
          <p:cNvSpPr txBox="1">
            <a:spLocks noChangeArrowheads="1"/>
          </p:cNvSpPr>
          <p:nvPr/>
        </p:nvSpPr>
        <p:spPr bwMode="auto">
          <a:xfrm>
            <a:off x="8256588" y="2852738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en-US">
                <a:solidFill>
                  <a:srgbClr val="000000"/>
                </a:solidFill>
              </a:rPr>
              <a:t>مادة مهيجة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465" name="Text Box 81"/>
          <p:cNvSpPr txBox="1">
            <a:spLocks noChangeArrowheads="1"/>
          </p:cNvSpPr>
          <p:nvPr/>
        </p:nvSpPr>
        <p:spPr bwMode="auto">
          <a:xfrm>
            <a:off x="8040688" y="4365626"/>
            <a:ext cx="1655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en-US">
                <a:solidFill>
                  <a:srgbClr val="000000"/>
                </a:solidFill>
              </a:rPr>
              <a:t>مادة مؤذية وضارة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466" name="Text Box 82"/>
          <p:cNvSpPr txBox="1">
            <a:spLocks noChangeArrowheads="1"/>
          </p:cNvSpPr>
          <p:nvPr/>
        </p:nvSpPr>
        <p:spPr bwMode="auto">
          <a:xfrm>
            <a:off x="8401050" y="5949951"/>
            <a:ext cx="108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en-US">
                <a:solidFill>
                  <a:srgbClr val="000000"/>
                </a:solidFill>
              </a:rPr>
              <a:t>مادة متفجرة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471" name="Text Box 87"/>
          <p:cNvSpPr txBox="1">
            <a:spLocks noChangeArrowheads="1"/>
          </p:cNvSpPr>
          <p:nvPr/>
        </p:nvSpPr>
        <p:spPr bwMode="auto">
          <a:xfrm>
            <a:off x="2063750" y="333376"/>
            <a:ext cx="55451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en-US" sz="2000" dirty="0">
                <a:solidFill>
                  <a:srgbClr val="000000"/>
                </a:solidFill>
              </a:rPr>
              <a:t>الخطر: إذا لامست المواد الكيميائية التي تحمل هذه الإشارة الأدوات أو الأنسجة الحية فإنها تؤدي إلى قرضها أو تآكلها وتخريبها.</a:t>
            </a:r>
          </a:p>
        </p:txBody>
      </p:sp>
      <p:sp>
        <p:nvSpPr>
          <p:cNvPr id="16472" name="Text Box 88"/>
          <p:cNvSpPr txBox="1">
            <a:spLocks noChangeArrowheads="1"/>
          </p:cNvSpPr>
          <p:nvPr/>
        </p:nvSpPr>
        <p:spPr bwMode="auto">
          <a:xfrm>
            <a:off x="2063750" y="1844676"/>
            <a:ext cx="55451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en-US" sz="2000" dirty="0">
                <a:solidFill>
                  <a:srgbClr val="000000"/>
                </a:solidFill>
              </a:rPr>
              <a:t>آثار مهيجة على الجلد والعين والأعضاء التنفسية.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en-US" sz="2000" dirty="0">
                <a:solidFill>
                  <a:srgbClr val="000000"/>
                </a:solidFill>
              </a:rPr>
              <a:t>ابتعد عن أبخرتها، وتجنب ملامستها للجلد أو العين.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473" name="Text Box 89"/>
          <p:cNvSpPr txBox="1">
            <a:spLocks noChangeArrowheads="1"/>
          </p:cNvSpPr>
          <p:nvPr/>
        </p:nvSpPr>
        <p:spPr bwMode="auto">
          <a:xfrm>
            <a:off x="2063751" y="3213101"/>
            <a:ext cx="54721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en-US" sz="2000" dirty="0">
                <a:solidFill>
                  <a:srgbClr val="000000"/>
                </a:solidFill>
              </a:rPr>
              <a:t>تلفاً وضرراً لأنسجة الجسم في حال استنشاقها أو ملامستها.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en-US" sz="2000" dirty="0">
                <a:solidFill>
                  <a:srgbClr val="000000"/>
                </a:solidFill>
              </a:rPr>
              <a:t>تجنب الأبخرة المتصاعدة منها، وابتعد عن ملامستها للجلد والعين، وراجع الطبيب فوراً عند التأذي بها.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474" name="Text Box 90"/>
          <p:cNvSpPr txBox="1">
            <a:spLocks noChangeArrowheads="1"/>
          </p:cNvSpPr>
          <p:nvPr/>
        </p:nvSpPr>
        <p:spPr bwMode="auto">
          <a:xfrm>
            <a:off x="2135188" y="4797426"/>
            <a:ext cx="54737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en-US" sz="2000" dirty="0">
                <a:solidFill>
                  <a:srgbClr val="000000"/>
                </a:solidFill>
              </a:rPr>
              <a:t>الانفجار إذا تعرضت لظروف معينة.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en-US" sz="2000" dirty="0">
                <a:solidFill>
                  <a:srgbClr val="000000"/>
                </a:solidFill>
              </a:rPr>
              <a:t>وتجنب الاحتكاك والصدمات والشرارات الكهربائية أو الحرارة، عند التعامل معها.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5" name="Picture 2" descr="Image result for diyala univers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11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6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6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5" dur="500"/>
                                        <p:tgtEl>
                                          <p:spTgt spid="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6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6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6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6" grpId="0"/>
      <p:bldP spid="16464" grpId="0"/>
      <p:bldP spid="16465" grpId="0"/>
      <p:bldP spid="164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30" name="Group 50"/>
          <p:cNvGraphicFramePr>
            <a:graphicFrameLocks noGrp="1"/>
          </p:cNvGraphicFramePr>
          <p:nvPr>
            <p:ph/>
          </p:nvPr>
        </p:nvGraphicFramePr>
        <p:xfrm>
          <a:off x="2143124" y="274639"/>
          <a:ext cx="8067675" cy="6394451"/>
        </p:xfrm>
        <a:graphic>
          <a:graphicData uri="http://schemas.openxmlformats.org/drawingml/2006/table">
            <a:tbl>
              <a:tblPr rtl="1"/>
              <a:tblGrid>
                <a:gridCol w="2339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66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1450" algn="r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6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91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16" name="Picture 36" descr="20091013(001)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5" t="8415" r="31889" b="62746"/>
          <a:stretch>
            <a:fillRect/>
          </a:stretch>
        </p:blipFill>
        <p:spPr bwMode="auto">
          <a:xfrm>
            <a:off x="8543926" y="908050"/>
            <a:ext cx="1008063" cy="9604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7" name="Picture 37" descr="dansymo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7959" r="7086" b="5710"/>
          <a:stretch>
            <a:fillRect/>
          </a:stretch>
        </p:blipFill>
        <p:spPr bwMode="auto">
          <a:xfrm>
            <a:off x="8543926" y="2997201"/>
            <a:ext cx="936625" cy="868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8" name="Picture 38" descr="20091013(005)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27017" r="28052" b="40158"/>
          <a:stretch>
            <a:fillRect/>
          </a:stretch>
        </p:blipFill>
        <p:spPr bwMode="auto">
          <a:xfrm>
            <a:off x="8472488" y="4797425"/>
            <a:ext cx="1008062" cy="93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7967663" y="2060576"/>
            <a:ext cx="2089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en-US">
                <a:solidFill>
                  <a:srgbClr val="000000"/>
                </a:solidFill>
              </a:rPr>
              <a:t>مادة قابلة للاشتعال بسرعة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8328026" y="3860801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en-US">
                <a:solidFill>
                  <a:srgbClr val="000000"/>
                </a:solidFill>
              </a:rPr>
              <a:t>مادة مؤكسدة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8183564" y="5876926"/>
            <a:ext cx="1512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en-US">
                <a:solidFill>
                  <a:srgbClr val="000000"/>
                </a:solidFill>
              </a:rPr>
              <a:t>مادة مشعة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531" name="Text Box 51"/>
          <p:cNvSpPr txBox="1">
            <a:spLocks noChangeArrowheads="1"/>
          </p:cNvSpPr>
          <p:nvPr/>
        </p:nvSpPr>
        <p:spPr bwMode="auto">
          <a:xfrm>
            <a:off x="2135189" y="333375"/>
            <a:ext cx="5545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altLang="en-US" sz="2000" dirty="0">
                <a:solidFill>
                  <a:srgbClr val="000000"/>
                </a:solidFill>
              </a:rPr>
              <a:t>الخطر: مواد تشتعل تلقائياً.</a:t>
            </a:r>
          </a:p>
          <a:p>
            <a:pPr algn="r" rtl="1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en-US" sz="2000" dirty="0">
                <a:solidFill>
                  <a:srgbClr val="000000"/>
                </a:solidFill>
              </a:rPr>
              <a:t>   التحذير: تجنب وضعها بالقرب من اللهب أو ملامستها للنار، أو وضعها تحت أشعة الشمس المباشرة.</a:t>
            </a:r>
          </a:p>
        </p:txBody>
      </p: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2063751" y="2781301"/>
            <a:ext cx="56880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en-US" sz="2000" dirty="0">
                <a:solidFill>
                  <a:srgbClr val="000000"/>
                </a:solidFill>
              </a:rPr>
              <a:t>الخطر: يمكن أن تشكل المواد المؤكسدة مواد قابلة للاحتراق، وبالتالي تزيد من اشتعال النار في الحرائق، مما يجعل عملية إطفائها صعبة.</a:t>
            </a:r>
          </a:p>
        </p:txBody>
      </p:sp>
      <p:sp>
        <p:nvSpPr>
          <p:cNvPr id="20533" name="Text Box 53"/>
          <p:cNvSpPr txBox="1">
            <a:spLocks noChangeArrowheads="1"/>
          </p:cNvSpPr>
          <p:nvPr/>
        </p:nvSpPr>
        <p:spPr bwMode="auto">
          <a:xfrm>
            <a:off x="2063751" y="4292601"/>
            <a:ext cx="56165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en-US" dirty="0">
                <a:solidFill>
                  <a:srgbClr val="000000"/>
                </a:solidFill>
              </a:rPr>
              <a:t>تظهر أعراض هذا الخطر متأخرة بعض الشيء.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altLang="en-US" dirty="0">
                <a:solidFill>
                  <a:srgbClr val="000000"/>
                </a:solidFill>
              </a:rPr>
              <a:t>لا ترفعها من أوعية الحفظ الخاصة بها.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altLang="en-US" dirty="0">
                <a:solidFill>
                  <a:srgbClr val="000000"/>
                </a:solidFill>
              </a:rPr>
              <a:t>لا تمسكها باليد، واستخدم ملقطاً لذلك، واغسل يديك جيدا بعد كل تجربة تستخدم فيها المواد المشعة.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altLang="en-US" dirty="0">
                <a:solidFill>
                  <a:srgbClr val="000000"/>
                </a:solidFill>
              </a:rPr>
              <a:t>تجنب الأكل والشرب في الأماكن التي توجد فيها مواد مشعة.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altLang="en-US" dirty="0">
                <a:solidFill>
                  <a:srgbClr val="000000"/>
                </a:solidFill>
              </a:rPr>
              <a:t>أبعد النظائر المشعة عن العين والفم وبثور الجلد المفتوحة.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2" name="Picture 2" descr="Image result for diyala univers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8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4" grpId="0" autoUpdateAnimBg="0"/>
      <p:bldP spid="20525" grpId="0" autoUpdateAnimBg="0"/>
      <p:bldP spid="20526" grpId="0" autoUpdateAnimBg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1716</TotalTime>
  <Words>714</Words>
  <Application>Microsoft Office PowerPoint</Application>
  <PresentationFormat>Widescreen</PresentationFormat>
  <Paragraphs>124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</vt:lpstr>
      <vt:lpstr>Calibri</vt:lpstr>
      <vt:lpstr>Comic Sans MS</vt:lpstr>
      <vt:lpstr>PT Bold Heading</vt:lpstr>
      <vt:lpstr>Tahoma</vt:lpstr>
      <vt:lpstr>Times New Roman</vt:lpstr>
      <vt:lpstr>Trebuchet MS</vt:lpstr>
      <vt:lpstr>Wingdings</vt:lpstr>
      <vt:lpstr>Wingdings 3</vt:lpstr>
      <vt:lpstr>Facet</vt:lpstr>
      <vt:lpstr>PowerPoint Presentation</vt:lpstr>
      <vt:lpstr>Why does it matter?</vt:lpstr>
      <vt:lpstr>PowerPoint Presentation</vt:lpstr>
      <vt:lpstr>PowerPoint Presentation</vt:lpstr>
      <vt:lpstr>PowerPoint Presentation</vt:lpstr>
      <vt:lpstr>الأمن والسلامة في المختبرات ومصادر الأخطار في المعمل:</vt:lpstr>
      <vt:lpstr>الرموز ومدلولها:</vt:lpstr>
      <vt:lpstr>PowerPoint Presentation</vt:lpstr>
      <vt:lpstr>PowerPoint Presentation</vt:lpstr>
      <vt:lpstr> </vt:lpstr>
      <vt:lpstr>    Protect Your Eyes </vt:lpstr>
      <vt:lpstr>PowerPoint Presentation</vt:lpstr>
      <vt:lpstr>PowerPoint Presentation</vt:lpstr>
      <vt:lpstr>                   Safety Rules</vt:lpstr>
      <vt:lpstr>Do not smell any chemicals directly!</vt:lpstr>
      <vt:lpstr>Do not pipet solutions by mouth!</vt:lpstr>
      <vt:lpstr>Always ADD ACID to water</vt:lpstr>
      <vt:lpstr>Heat test tubes at an angle, directing the opening oppositely to you and other people in the laboratory.</vt:lpstr>
      <vt:lpstr>Work with Cyanides &amp; Hydrofluoric Acid</vt:lpstr>
      <vt:lpstr>When in doubt – ASK!!!</vt:lpstr>
      <vt:lpstr>كيفية استخدام طفاية الحريق </vt:lpstr>
      <vt:lpstr>PowerPoint Presentation</vt:lpstr>
      <vt:lpstr>Fighting the Fire</vt:lpstr>
      <vt:lpstr>        Thank you for your attention </vt:lpstr>
      <vt:lpstr>                       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Karim, Ali Esmail</dc:creator>
  <cp:lastModifiedBy>Ali</cp:lastModifiedBy>
  <cp:revision>92</cp:revision>
  <dcterms:created xsi:type="dcterms:W3CDTF">2016-10-16T19:41:27Z</dcterms:created>
  <dcterms:modified xsi:type="dcterms:W3CDTF">2016-12-05T19:31:25Z</dcterms:modified>
</cp:coreProperties>
</file>